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2" r:id="rId3"/>
    <p:sldId id="257" r:id="rId4"/>
    <p:sldId id="258" r:id="rId5"/>
    <p:sldId id="259" r:id="rId6"/>
    <p:sldId id="261" r:id="rId7"/>
    <p:sldId id="263" r:id="rId8"/>
    <p:sldId id="265" r:id="rId9"/>
    <p:sldId id="264" r:id="rId10"/>
    <p:sldId id="266" r:id="rId11"/>
    <p:sldId id="268"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847A7DF-DBBD-4B23-AD4A-B9CC6109B394}">
          <p14:sldIdLst>
            <p14:sldId id="256"/>
            <p14:sldId id="262"/>
            <p14:sldId id="257"/>
            <p14:sldId id="258"/>
            <p14:sldId id="259"/>
            <p14:sldId id="261"/>
            <p14:sldId id="263"/>
            <p14:sldId id="265"/>
            <p14:sldId id="264"/>
            <p14:sldId id="266"/>
            <p14:sldId id="268"/>
            <p14:sldId id="267"/>
          </p14:sldIdLst>
        </p14:section>
        <p14:section name="Untitled Section" id="{FF8835EA-1FF9-4AA5-8586-6BF95E4FDBCE}">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07" d="100"/>
          <a:sy n="107" d="100"/>
        </p:scale>
        <p:origin x="138"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3860702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21649094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2022253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12A84DA-14D6-45D7-9BD7-E6E15EF0CC9D}" type="datetimeFigureOut">
              <a:rPr lang="en-GB" smtClean="0"/>
              <a:t>17/06/2022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106391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12A84DA-14D6-45D7-9BD7-E6E15EF0CC9D}" type="datetimeFigureOut">
              <a:rPr lang="en-GB" smtClean="0"/>
              <a:t>17/06/2022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1683913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12A84DA-14D6-45D7-9BD7-E6E15EF0CC9D}" type="datetimeFigureOut">
              <a:rPr lang="en-GB" smtClean="0"/>
              <a:t>17/06/2022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2149224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2A84DA-14D6-45D7-9BD7-E6E15EF0CC9D}" type="datetimeFigureOut">
              <a:rPr lang="en-GB" smtClean="0"/>
              <a:t>17/06/2022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3830065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12A84DA-14D6-45D7-9BD7-E6E15EF0CC9D}" type="datetimeFigureOut">
              <a:rPr lang="en-GB" smtClean="0"/>
              <a:t>17/06/2022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2930833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12A84DA-14D6-45D7-9BD7-E6E15EF0CC9D}" type="datetimeFigureOut">
              <a:rPr lang="en-GB" smtClean="0"/>
              <a:t>17/06/2022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1467990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2834581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42139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36265320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76966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8428356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42663481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2A84DA-14D6-45D7-9BD7-E6E15EF0CC9D}" type="datetimeFigureOut">
              <a:rPr lang="en-GB" smtClean="0"/>
              <a:t>17/06/2022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1143-5C78-49F7-9344-F225834E2EDE}" type="slidenum">
              <a:rPr lang="en-GB" smtClean="0"/>
              <a:t>‹#›</a:t>
            </a:fld>
            <a:endParaRPr lang="en-GB"/>
          </a:p>
        </p:txBody>
      </p:sp>
    </p:spTree>
    <p:extLst>
      <p:ext uri="{BB962C8B-B14F-4D97-AF65-F5344CB8AC3E}">
        <p14:creationId xmlns:p14="http://schemas.microsoft.com/office/powerpoint/2010/main" val="1777841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12A84DA-14D6-45D7-9BD7-E6E15EF0CC9D}" type="datetimeFigureOut">
              <a:rPr lang="en-GB" smtClean="0"/>
              <a:t>17/06/2022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6B71143-5C78-49F7-9344-F225834E2EDE}" type="slidenum">
              <a:rPr lang="en-GB" smtClean="0"/>
              <a:t>‹#›</a:t>
            </a:fld>
            <a:endParaRPr lang="en-GB"/>
          </a:p>
        </p:txBody>
      </p:sp>
    </p:spTree>
    <p:extLst>
      <p:ext uri="{BB962C8B-B14F-4D97-AF65-F5344CB8AC3E}">
        <p14:creationId xmlns:p14="http://schemas.microsoft.com/office/powerpoint/2010/main" val="2998176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parentpay.co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cid:4B447A98-092D-4DB6-9537-C10442B16E6A"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B2F3E-4EDA-4FFD-9448-52B63DCAE8D4}"/>
              </a:ext>
            </a:extLst>
          </p:cNvPr>
          <p:cNvSpPr>
            <a:spLocks noGrp="1"/>
          </p:cNvSpPr>
          <p:nvPr>
            <p:ph type="ctrTitle"/>
          </p:nvPr>
        </p:nvSpPr>
        <p:spPr>
          <a:xfrm>
            <a:off x="715617" y="2404534"/>
            <a:ext cx="8558386" cy="1488576"/>
          </a:xfrm>
        </p:spPr>
        <p:txBody>
          <a:bodyPr/>
          <a:lstStyle/>
          <a:p>
            <a:pPr algn="ctr"/>
            <a:r>
              <a:rPr lang="en-GB" b="1" dirty="0">
                <a:solidFill>
                  <a:schemeClr val="accent2"/>
                </a:solidFill>
              </a:rPr>
              <a:t>Manor Primary School</a:t>
            </a:r>
          </a:p>
        </p:txBody>
      </p:sp>
      <p:sp>
        <p:nvSpPr>
          <p:cNvPr id="3" name="Subtitle 2">
            <a:extLst>
              <a:ext uri="{FF2B5EF4-FFF2-40B4-BE49-F238E27FC236}">
                <a16:creationId xmlns:a16="http://schemas.microsoft.com/office/drawing/2014/main" id="{237B2C83-E333-4208-A784-41F815A03A27}"/>
              </a:ext>
            </a:extLst>
          </p:cNvPr>
          <p:cNvSpPr>
            <a:spLocks noGrp="1"/>
          </p:cNvSpPr>
          <p:nvPr>
            <p:ph type="subTitle" idx="1"/>
          </p:nvPr>
        </p:nvSpPr>
        <p:spPr>
          <a:xfrm>
            <a:off x="715617" y="4050833"/>
            <a:ext cx="8558386" cy="1488576"/>
          </a:xfrm>
        </p:spPr>
        <p:txBody>
          <a:bodyPr>
            <a:noAutofit/>
          </a:bodyPr>
          <a:lstStyle/>
          <a:p>
            <a:pPr algn="ctr"/>
            <a:r>
              <a:rPr lang="en-GB" sz="4800" b="1" dirty="0">
                <a:solidFill>
                  <a:schemeClr val="accent2"/>
                </a:solidFill>
                <a:latin typeface="+mj-lt"/>
              </a:rPr>
              <a:t>September 2022</a:t>
            </a:r>
          </a:p>
          <a:p>
            <a:pPr algn="ctr"/>
            <a:r>
              <a:rPr lang="en-GB" sz="4800" b="1" dirty="0">
                <a:solidFill>
                  <a:schemeClr val="accent2"/>
                </a:solidFill>
                <a:latin typeface="+mj-lt"/>
              </a:rPr>
              <a:t>Welcome!</a:t>
            </a:r>
          </a:p>
        </p:txBody>
      </p:sp>
      <p:pic>
        <p:nvPicPr>
          <p:cNvPr id="6" name="Picture 5">
            <a:extLst>
              <a:ext uri="{FF2B5EF4-FFF2-40B4-BE49-F238E27FC236}">
                <a16:creationId xmlns:a16="http://schemas.microsoft.com/office/drawing/2014/main" id="{B44C8D6C-CEED-4BD2-A88E-337A61AF32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8160" y="200991"/>
            <a:ext cx="2273300" cy="2235200"/>
          </a:xfrm>
          <a:prstGeom prst="rect">
            <a:avLst/>
          </a:prstGeom>
        </p:spPr>
      </p:pic>
    </p:spTree>
    <p:extLst>
      <p:ext uri="{BB962C8B-B14F-4D97-AF65-F5344CB8AC3E}">
        <p14:creationId xmlns:p14="http://schemas.microsoft.com/office/powerpoint/2010/main" val="952155594"/>
      </p:ext>
    </p:extLst>
  </p:cSld>
  <p:clrMapOvr>
    <a:masterClrMapping/>
  </p:clrMapOvr>
  <mc:AlternateContent xmlns:mc="http://schemas.openxmlformats.org/markup-compatibility/2006" xmlns:p14="http://schemas.microsoft.com/office/powerpoint/2010/main">
    <mc:Choice Requires="p14">
      <p:transition p14:dur="250">
        <p:wipe/>
      </p:transition>
    </mc:Choice>
    <mc:Fallback xmlns="">
      <p:transition>
        <p:wip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C4382-A6CE-4CD5-AEC7-8FCE84A15856}"/>
              </a:ext>
            </a:extLst>
          </p:cNvPr>
          <p:cNvSpPr>
            <a:spLocks noGrp="1"/>
          </p:cNvSpPr>
          <p:nvPr>
            <p:ph type="title"/>
          </p:nvPr>
        </p:nvSpPr>
        <p:spPr/>
        <p:txBody>
          <a:bodyPr/>
          <a:lstStyle/>
          <a:p>
            <a:r>
              <a:rPr lang="en-GB" dirty="0"/>
              <a:t>Attendance</a:t>
            </a:r>
          </a:p>
        </p:txBody>
      </p:sp>
      <p:sp>
        <p:nvSpPr>
          <p:cNvPr id="3" name="Content Placeholder 2">
            <a:extLst>
              <a:ext uri="{FF2B5EF4-FFF2-40B4-BE49-F238E27FC236}">
                <a16:creationId xmlns:a16="http://schemas.microsoft.com/office/drawing/2014/main" id="{4733F447-DAE0-457B-AE23-DD92553394EE}"/>
              </a:ext>
            </a:extLst>
          </p:cNvPr>
          <p:cNvSpPr>
            <a:spLocks noGrp="1"/>
          </p:cNvSpPr>
          <p:nvPr>
            <p:ph idx="1"/>
          </p:nvPr>
        </p:nvSpPr>
        <p:spPr>
          <a:xfrm>
            <a:off x="677334" y="1497497"/>
            <a:ext cx="8596668" cy="4943060"/>
          </a:xfrm>
        </p:spPr>
        <p:txBody>
          <a:bodyPr>
            <a:normAutofit fontScale="92500" lnSpcReduction="20000"/>
          </a:bodyPr>
          <a:lstStyle/>
          <a:p>
            <a:r>
              <a:rPr lang="en-US" sz="2100" dirty="0"/>
              <a:t>Regular attendance is an important part of fostering a positive attitude to school. We provide regular attendance reports throughout the year, and rewards and certificates for those children with over 95% attendance.</a:t>
            </a:r>
          </a:p>
          <a:p>
            <a:r>
              <a:rPr lang="en-US" sz="2100" dirty="0"/>
              <a:t>If your child is absent, or will arrive late because of an appointment elsewhere, please send an explanatory note, telephone the school and leave a message on option 1, or speak to your keyperson.</a:t>
            </a:r>
            <a:endParaRPr lang="en-GB" sz="2100" dirty="0"/>
          </a:p>
          <a:p>
            <a:r>
              <a:rPr lang="en-US" sz="2100" dirty="0"/>
              <a:t>If you do have difficulties getting your child to school for some reason please come and discuss the situation with us. If no satisfactory explanation is given for persistent non-attendance, then parents receive a letter inviting them in to review the matter.  If there is still no improvement in the attendance, the Foundation Stage place may be withdrawn.</a:t>
            </a:r>
            <a:endParaRPr lang="en-GB" sz="2100" dirty="0"/>
          </a:p>
          <a:p>
            <a:r>
              <a:rPr lang="en-US" sz="2100" dirty="0"/>
              <a:t>From September 2013 the Government issued a new directive stating the </a:t>
            </a:r>
            <a:r>
              <a:rPr lang="en-US" sz="2100" b="1" dirty="0"/>
              <a:t>no leave of absence</a:t>
            </a:r>
            <a:r>
              <a:rPr lang="en-US" sz="2100" dirty="0"/>
              <a:t> will be granted. However, in </a:t>
            </a:r>
            <a:r>
              <a:rPr lang="en-US" sz="2100" b="1" dirty="0"/>
              <a:t>very exceptional </a:t>
            </a:r>
            <a:r>
              <a:rPr lang="en-US" sz="2100" dirty="0"/>
              <a:t>circumstances, discretionary leave may be given by the Headteacher of the school. If holiday is </a:t>
            </a:r>
            <a:r>
              <a:rPr lang="en-US" sz="2100" dirty="0" err="1"/>
              <a:t>unauthorised</a:t>
            </a:r>
            <a:r>
              <a:rPr lang="en-US" sz="2100" dirty="0"/>
              <a:t> this will feature on the school registers. Once the pupils are of statutory school age Education Welfare Services become involved and you may be given a fixed penalty notice for non-attendance.</a:t>
            </a:r>
            <a:endParaRPr lang="en-GB" sz="2100" dirty="0"/>
          </a:p>
          <a:p>
            <a:endParaRPr lang="en-GB" dirty="0"/>
          </a:p>
        </p:txBody>
      </p:sp>
    </p:spTree>
    <p:extLst>
      <p:ext uri="{BB962C8B-B14F-4D97-AF65-F5344CB8AC3E}">
        <p14:creationId xmlns:p14="http://schemas.microsoft.com/office/powerpoint/2010/main" val="26811229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41660-0798-4F4E-B904-F71CDE9468AE}"/>
              </a:ext>
            </a:extLst>
          </p:cNvPr>
          <p:cNvSpPr>
            <a:spLocks noGrp="1"/>
          </p:cNvSpPr>
          <p:nvPr>
            <p:ph type="title"/>
          </p:nvPr>
        </p:nvSpPr>
        <p:spPr>
          <a:xfrm>
            <a:off x="677334" y="205409"/>
            <a:ext cx="8596668" cy="1199323"/>
          </a:xfrm>
        </p:spPr>
        <p:txBody>
          <a:bodyPr/>
          <a:lstStyle/>
          <a:p>
            <a:r>
              <a:rPr lang="en-GB" dirty="0"/>
              <a:t>Parentpay.com </a:t>
            </a:r>
          </a:p>
        </p:txBody>
      </p:sp>
      <p:sp>
        <p:nvSpPr>
          <p:cNvPr id="3" name="Content Placeholder 2">
            <a:extLst>
              <a:ext uri="{FF2B5EF4-FFF2-40B4-BE49-F238E27FC236}">
                <a16:creationId xmlns:a16="http://schemas.microsoft.com/office/drawing/2014/main" id="{60260B3B-40B4-4AA0-9702-4D70CC00692D}"/>
              </a:ext>
            </a:extLst>
          </p:cNvPr>
          <p:cNvSpPr>
            <a:spLocks noGrp="1"/>
          </p:cNvSpPr>
          <p:nvPr>
            <p:ph idx="1"/>
          </p:nvPr>
        </p:nvSpPr>
        <p:spPr>
          <a:xfrm>
            <a:off x="677334" y="1563757"/>
            <a:ext cx="8596668" cy="5194852"/>
          </a:xfrm>
        </p:spPr>
        <p:txBody>
          <a:bodyPr>
            <a:normAutofit lnSpcReduction="10000"/>
          </a:bodyPr>
          <a:lstStyle/>
          <a:p>
            <a:r>
              <a:rPr lang="en-GB" dirty="0"/>
              <a:t>All children starting in Reception until the end of Year 2 are entitled to Universal Infant Free School Meals (UIFSM) due to the Government scheme since 2014.</a:t>
            </a:r>
          </a:p>
          <a:p>
            <a:r>
              <a:rPr lang="en-GB" dirty="0"/>
              <a:t>Parents are to order their child’s meals through the system called Parentpay.com at no charge until they start in Year 3.</a:t>
            </a:r>
          </a:p>
          <a:p>
            <a:r>
              <a:rPr lang="en-GB" dirty="0"/>
              <a:t>Once your child starts with us we can generate an activation letter which will guide you through registering with Parentpay.com. (also see next slide)</a:t>
            </a:r>
          </a:p>
          <a:p>
            <a:r>
              <a:rPr lang="en-GB" dirty="0"/>
              <a:t>A hot meal and pudding option must be selected for each day required.</a:t>
            </a:r>
          </a:p>
          <a:p>
            <a:r>
              <a:rPr lang="en-GB" dirty="0"/>
              <a:t>Remember to select your child’s meal no later than 9pm the night before. However, you are able to book weeks in advance.</a:t>
            </a:r>
          </a:p>
          <a:p>
            <a:r>
              <a:rPr lang="en-GB" dirty="0"/>
              <a:t>If you know your child will not be at school the following day you can unselect the meal choice  before 9am to cancel the order.</a:t>
            </a:r>
          </a:p>
          <a:p>
            <a:r>
              <a:rPr lang="en-GB" dirty="0"/>
              <a:t>Please register with Parentpay.com even if your child prefers to have packed lunch.</a:t>
            </a:r>
          </a:p>
          <a:p>
            <a:r>
              <a:rPr lang="en-GB" b="1" u="sng" dirty="0"/>
              <a:t>Please let the school office know if your child suffers with any food allergies as a special medical diet maybe required.</a:t>
            </a:r>
          </a:p>
          <a:p>
            <a:endParaRPr lang="en-GB" b="1" u="sng" dirty="0"/>
          </a:p>
          <a:p>
            <a:endParaRPr lang="en-GB" dirty="0"/>
          </a:p>
        </p:txBody>
      </p:sp>
      <p:pic>
        <p:nvPicPr>
          <p:cNvPr id="4" name="Picture 3">
            <a:extLst>
              <a:ext uri="{FF2B5EF4-FFF2-40B4-BE49-F238E27FC236}">
                <a16:creationId xmlns:a16="http://schemas.microsoft.com/office/drawing/2014/main" id="{30D00B80-01E3-4B79-B735-FBAFB890A40C}"/>
              </a:ext>
            </a:extLst>
          </p:cNvPr>
          <p:cNvPicPr>
            <a:picLocks noChangeAspect="1"/>
          </p:cNvPicPr>
          <p:nvPr/>
        </p:nvPicPr>
        <p:blipFill>
          <a:blip r:embed="rId2"/>
          <a:stretch>
            <a:fillRect/>
          </a:stretch>
        </p:blipFill>
        <p:spPr>
          <a:xfrm>
            <a:off x="810867" y="704021"/>
            <a:ext cx="2857500" cy="723900"/>
          </a:xfrm>
          <a:prstGeom prst="rect">
            <a:avLst/>
          </a:prstGeom>
        </p:spPr>
      </p:pic>
    </p:spTree>
    <p:extLst>
      <p:ext uri="{BB962C8B-B14F-4D97-AF65-F5344CB8AC3E}">
        <p14:creationId xmlns:p14="http://schemas.microsoft.com/office/powerpoint/2010/main" val="1913895995"/>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5D567-02DD-4ED6-B8E3-56D4DB38FD9C}"/>
              </a:ext>
            </a:extLst>
          </p:cNvPr>
          <p:cNvSpPr>
            <a:spLocks noGrp="1"/>
          </p:cNvSpPr>
          <p:nvPr>
            <p:ph type="title"/>
          </p:nvPr>
        </p:nvSpPr>
        <p:spPr/>
        <p:txBody>
          <a:bodyPr/>
          <a:lstStyle/>
          <a:p>
            <a:r>
              <a:rPr lang="en-GB" dirty="0"/>
              <a:t>Parentpay.com</a:t>
            </a:r>
          </a:p>
        </p:txBody>
      </p:sp>
      <p:sp>
        <p:nvSpPr>
          <p:cNvPr id="3" name="Content Placeholder 2">
            <a:extLst>
              <a:ext uri="{FF2B5EF4-FFF2-40B4-BE49-F238E27FC236}">
                <a16:creationId xmlns:a16="http://schemas.microsoft.com/office/drawing/2014/main" id="{1697E1C0-89AA-44AE-A6F4-BE59147FEA67}"/>
              </a:ext>
            </a:extLst>
          </p:cNvPr>
          <p:cNvSpPr>
            <a:spLocks noGrp="1"/>
          </p:cNvSpPr>
          <p:nvPr>
            <p:ph idx="1"/>
          </p:nvPr>
        </p:nvSpPr>
        <p:spPr>
          <a:xfrm>
            <a:off x="677334" y="1431235"/>
            <a:ext cx="8596668" cy="4610127"/>
          </a:xfrm>
        </p:spPr>
        <p:txBody>
          <a:bodyPr/>
          <a:lstStyle/>
          <a:p>
            <a:r>
              <a:rPr lang="en-GB" b="1" dirty="0"/>
              <a:t>Activate a new account </a:t>
            </a:r>
            <a:endParaRPr lang="en-GB" dirty="0"/>
          </a:p>
          <a:p>
            <a:r>
              <a:rPr lang="en-GB" dirty="0"/>
              <a:t>You’ll need an activation letter from school to get started. If you have lost this or not yet received it, contact the school.</a:t>
            </a:r>
          </a:p>
          <a:p>
            <a:r>
              <a:rPr lang="en-GB" dirty="0"/>
              <a:t>You need a valid email address as a username and for account verification.</a:t>
            </a:r>
          </a:p>
          <a:p>
            <a:r>
              <a:rPr lang="en-GB" dirty="0"/>
              <a:t>Navigate to </a:t>
            </a:r>
            <a:r>
              <a:rPr lang="en-GB" b="1" dirty="0">
                <a:hlinkClick r:id="rId2"/>
              </a:rPr>
              <a:t>parentpay.com</a:t>
            </a:r>
            <a:endParaRPr lang="en-GB" dirty="0"/>
          </a:p>
          <a:p>
            <a:r>
              <a:rPr lang="en-GB" dirty="0"/>
              <a:t>Select </a:t>
            </a:r>
            <a:r>
              <a:rPr lang="en-GB" b="1" dirty="0"/>
              <a:t>Login</a:t>
            </a:r>
            <a:r>
              <a:rPr lang="en-GB" dirty="0"/>
              <a:t> at the top right corner of the screen</a:t>
            </a:r>
          </a:p>
          <a:p>
            <a:r>
              <a:rPr lang="en-GB" dirty="0"/>
              <a:t>Enter the </a:t>
            </a:r>
            <a:r>
              <a:rPr lang="en-GB" b="1" dirty="0"/>
              <a:t>username </a:t>
            </a:r>
            <a:r>
              <a:rPr lang="en-GB" dirty="0"/>
              <a:t>and</a:t>
            </a:r>
            <a:r>
              <a:rPr lang="en-GB" b="1" dirty="0"/>
              <a:t> password</a:t>
            </a:r>
            <a:r>
              <a:rPr lang="en-GB" dirty="0"/>
              <a:t> provided in your account activation letter and select </a:t>
            </a:r>
            <a:r>
              <a:rPr lang="en-GB" b="1" dirty="0"/>
              <a:t>Activate</a:t>
            </a:r>
            <a:endParaRPr lang="en-GB" dirty="0"/>
          </a:p>
          <a:p>
            <a:r>
              <a:rPr lang="en-GB" dirty="0"/>
              <a:t>Complete the activation as detailed on the screen.</a:t>
            </a:r>
          </a:p>
          <a:p>
            <a:r>
              <a:rPr lang="en-GB" dirty="0"/>
              <a:t>That’s it you’re done!</a:t>
            </a:r>
          </a:p>
          <a:p>
            <a:endParaRPr lang="en-GB" dirty="0"/>
          </a:p>
        </p:txBody>
      </p:sp>
    </p:spTree>
    <p:extLst>
      <p:ext uri="{BB962C8B-B14F-4D97-AF65-F5344CB8AC3E}">
        <p14:creationId xmlns:p14="http://schemas.microsoft.com/office/powerpoint/2010/main" val="2117061151"/>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FEBA0-00EA-470F-A46C-33349865DDAD}"/>
              </a:ext>
            </a:extLst>
          </p:cNvPr>
          <p:cNvSpPr>
            <a:spLocks noGrp="1"/>
          </p:cNvSpPr>
          <p:nvPr>
            <p:ph type="title"/>
          </p:nvPr>
        </p:nvSpPr>
        <p:spPr>
          <a:xfrm>
            <a:off x="677334" y="609600"/>
            <a:ext cx="8596668" cy="861391"/>
          </a:xfrm>
        </p:spPr>
        <p:txBody>
          <a:bodyPr/>
          <a:lstStyle/>
          <a:p>
            <a:r>
              <a:rPr lang="en-GB" dirty="0"/>
              <a:t>Schoolgateway.com</a:t>
            </a:r>
          </a:p>
        </p:txBody>
      </p:sp>
      <p:sp>
        <p:nvSpPr>
          <p:cNvPr id="3" name="Content Placeholder 2">
            <a:extLst>
              <a:ext uri="{FF2B5EF4-FFF2-40B4-BE49-F238E27FC236}">
                <a16:creationId xmlns:a16="http://schemas.microsoft.com/office/drawing/2014/main" id="{BF3CBD85-EFBE-45BC-AFCC-2113BF6FA9CB}"/>
              </a:ext>
            </a:extLst>
          </p:cNvPr>
          <p:cNvSpPr>
            <a:spLocks noGrp="1"/>
          </p:cNvSpPr>
          <p:nvPr>
            <p:ph idx="1"/>
          </p:nvPr>
        </p:nvSpPr>
        <p:spPr>
          <a:xfrm>
            <a:off x="677334" y="1470991"/>
            <a:ext cx="8596668" cy="2478157"/>
          </a:xfrm>
        </p:spPr>
        <p:txBody>
          <a:bodyPr/>
          <a:lstStyle/>
          <a:p>
            <a:r>
              <a:rPr lang="en-GB" dirty="0"/>
              <a:t>Schoolgateway.com is our preferred communication system. We send emails and text messages to parents via this system and parents can text replies or queries through this same system.</a:t>
            </a:r>
          </a:p>
          <a:p>
            <a:r>
              <a:rPr lang="en-GB" dirty="0"/>
              <a:t>It would help us tremendously if all parents could sign up to the free Schoolgateway.com app as we are charged for every text message sent but the app messages are free!</a:t>
            </a:r>
          </a:p>
        </p:txBody>
      </p:sp>
      <p:pic>
        <p:nvPicPr>
          <p:cNvPr id="4" name="Picture 3">
            <a:extLst>
              <a:ext uri="{FF2B5EF4-FFF2-40B4-BE49-F238E27FC236}">
                <a16:creationId xmlns:a16="http://schemas.microsoft.com/office/drawing/2014/main" id="{0EE90F14-B665-44BE-BD23-3CE1597DC4FB}"/>
              </a:ext>
            </a:extLst>
          </p:cNvPr>
          <p:cNvPicPr>
            <a:picLocks noChangeAspect="1"/>
          </p:cNvPicPr>
          <p:nvPr/>
        </p:nvPicPr>
        <p:blipFill>
          <a:blip r:embed="rId2"/>
          <a:stretch>
            <a:fillRect/>
          </a:stretch>
        </p:blipFill>
        <p:spPr>
          <a:xfrm>
            <a:off x="2425147" y="3255926"/>
            <a:ext cx="4823489" cy="3459484"/>
          </a:xfrm>
          <a:prstGeom prst="rect">
            <a:avLst/>
          </a:prstGeom>
        </p:spPr>
      </p:pic>
    </p:spTree>
    <p:extLst>
      <p:ext uri="{BB962C8B-B14F-4D97-AF65-F5344CB8AC3E}">
        <p14:creationId xmlns:p14="http://schemas.microsoft.com/office/powerpoint/2010/main" val="36400851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2B39BA2-9AF5-40D3-99CC-45362C789EB1}"/>
              </a:ext>
            </a:extLst>
          </p:cNvPr>
          <p:cNvSpPr>
            <a:spLocks noGrp="1"/>
          </p:cNvSpPr>
          <p:nvPr>
            <p:ph type="title"/>
          </p:nvPr>
        </p:nvSpPr>
        <p:spPr/>
        <p:txBody>
          <a:bodyPr/>
          <a:lstStyle/>
          <a:p>
            <a:r>
              <a:rPr lang="en-GB" dirty="0"/>
              <a:t>Uniform</a:t>
            </a:r>
            <a:br>
              <a:rPr lang="en-GB" dirty="0"/>
            </a:br>
            <a:endParaRPr lang="en-GB" dirty="0"/>
          </a:p>
        </p:txBody>
      </p:sp>
      <p:sp>
        <p:nvSpPr>
          <p:cNvPr id="5" name="Content Placeholder 4">
            <a:extLst>
              <a:ext uri="{FF2B5EF4-FFF2-40B4-BE49-F238E27FC236}">
                <a16:creationId xmlns:a16="http://schemas.microsoft.com/office/drawing/2014/main" id="{7BA1B1F8-0CB2-405B-9050-D87150D4BD4E}"/>
              </a:ext>
            </a:extLst>
          </p:cNvPr>
          <p:cNvSpPr>
            <a:spLocks noGrp="1"/>
          </p:cNvSpPr>
          <p:nvPr>
            <p:ph idx="1"/>
          </p:nvPr>
        </p:nvSpPr>
        <p:spPr>
          <a:xfrm>
            <a:off x="677334" y="1930401"/>
            <a:ext cx="8596668" cy="4317999"/>
          </a:xfrm>
        </p:spPr>
        <p:txBody>
          <a:bodyPr>
            <a:normAutofit/>
          </a:bodyPr>
          <a:lstStyle/>
          <a:p>
            <a:r>
              <a:rPr lang="en-US" dirty="0"/>
              <a:t>All pupils are expected to wear school uniform. You can order our school uniform with school logo’s through Mapac.com or visit the parents page on our school website, Manorprimary.net where you will find a link or buy any brand from other shops provided they are in our school </a:t>
            </a:r>
            <a:r>
              <a:rPr lang="en-US" dirty="0" err="1"/>
              <a:t>colours</a:t>
            </a:r>
            <a:r>
              <a:rPr lang="en-US" dirty="0"/>
              <a:t>.</a:t>
            </a:r>
            <a:endParaRPr lang="en-GB" dirty="0"/>
          </a:p>
          <a:p>
            <a:pPr lvl="0"/>
            <a:r>
              <a:rPr lang="en-US" dirty="0"/>
              <a:t>White polo-shirts, shirts or blouses.</a:t>
            </a:r>
            <a:endParaRPr lang="en-GB" dirty="0"/>
          </a:p>
          <a:p>
            <a:pPr lvl="0"/>
            <a:r>
              <a:rPr lang="en-US" dirty="0"/>
              <a:t>Bottle Green cardigans or jumpers/sweatshirts either Air, Earth, Fire or Water house (if you are unsure which house your child is in please contact the school office before ordering) </a:t>
            </a:r>
            <a:endParaRPr lang="en-GB" dirty="0"/>
          </a:p>
          <a:p>
            <a:pPr lvl="0"/>
            <a:r>
              <a:rPr lang="en-US" dirty="0"/>
              <a:t>Grey trousers, skirts, pinafores or shorts. </a:t>
            </a:r>
            <a:endParaRPr lang="en-GB" dirty="0"/>
          </a:p>
          <a:p>
            <a:pPr lvl="0"/>
            <a:r>
              <a:rPr lang="en-US" dirty="0"/>
              <a:t>Yellow t-shirt for PE. </a:t>
            </a:r>
            <a:endParaRPr lang="en-GB" dirty="0"/>
          </a:p>
          <a:p>
            <a:pPr lvl="0"/>
            <a:r>
              <a:rPr lang="en-US" dirty="0"/>
              <a:t>Bottle Green or Black shorts for PE. </a:t>
            </a:r>
            <a:endParaRPr lang="en-GB" dirty="0"/>
          </a:p>
          <a:p>
            <a:pPr lvl="0"/>
            <a:r>
              <a:rPr lang="en-US" dirty="0"/>
              <a:t>Black or dark school shoes.</a:t>
            </a:r>
            <a:endParaRPr lang="en-GB" dirty="0"/>
          </a:p>
          <a:p>
            <a:endParaRPr lang="en-GB" dirty="0"/>
          </a:p>
        </p:txBody>
      </p:sp>
      <p:pic>
        <p:nvPicPr>
          <p:cNvPr id="6" name="Picture 5" descr="O:\Head\LOGO'S\Manor Primary School V7 APPLIQUE GREEN EARTH.jpg">
            <a:extLst>
              <a:ext uri="{FF2B5EF4-FFF2-40B4-BE49-F238E27FC236}">
                <a16:creationId xmlns:a16="http://schemas.microsoft.com/office/drawing/2014/main" id="{F11E3C76-19E4-478B-8DB3-3717FB16DA6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039957" y="607387"/>
            <a:ext cx="1351721" cy="1086677"/>
          </a:xfrm>
          <a:prstGeom prst="rect">
            <a:avLst/>
          </a:prstGeom>
          <a:noFill/>
          <a:ln>
            <a:noFill/>
          </a:ln>
        </p:spPr>
      </p:pic>
      <p:pic>
        <p:nvPicPr>
          <p:cNvPr id="7" name="Picture 6" descr="O:\Head\LOGO'S\Manor Primary School V8 APPLIQUE YELLOW AIR 2014.jpg">
            <a:extLst>
              <a:ext uri="{FF2B5EF4-FFF2-40B4-BE49-F238E27FC236}">
                <a16:creationId xmlns:a16="http://schemas.microsoft.com/office/drawing/2014/main" id="{A7CA4501-A672-42B1-BAA4-CAF88662E7A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829878" y="607388"/>
            <a:ext cx="1210079" cy="1088890"/>
          </a:xfrm>
          <a:prstGeom prst="rect">
            <a:avLst/>
          </a:prstGeom>
          <a:noFill/>
          <a:ln>
            <a:noFill/>
          </a:ln>
        </p:spPr>
      </p:pic>
      <p:pic>
        <p:nvPicPr>
          <p:cNvPr id="8" name="Picture 7" descr="O:\Head\LOGO'S\Manor Primary School V5 APPLIQUE RED FIRE 2014.jpg">
            <a:extLst>
              <a:ext uri="{FF2B5EF4-FFF2-40B4-BE49-F238E27FC236}">
                <a16:creationId xmlns:a16="http://schemas.microsoft.com/office/drawing/2014/main" id="{16E0C31D-78BB-44F6-8388-AC552D8D72B7}"/>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1678" y="607387"/>
            <a:ext cx="1159542" cy="1088890"/>
          </a:xfrm>
          <a:prstGeom prst="rect">
            <a:avLst/>
          </a:prstGeom>
          <a:noFill/>
          <a:ln>
            <a:noFill/>
          </a:ln>
        </p:spPr>
      </p:pic>
      <p:pic>
        <p:nvPicPr>
          <p:cNvPr id="9" name="Picture 8" descr="O:\Head\LOGO'S\Manor Primary School V6 APPLIQUE BLUE WATER 2014.jpg">
            <a:extLst>
              <a:ext uri="{FF2B5EF4-FFF2-40B4-BE49-F238E27FC236}">
                <a16:creationId xmlns:a16="http://schemas.microsoft.com/office/drawing/2014/main" id="{BC21993C-D273-49EC-9AAB-3CF3351BC997}"/>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7551220" y="607386"/>
            <a:ext cx="1159543" cy="1086678"/>
          </a:xfrm>
          <a:prstGeom prst="rect">
            <a:avLst/>
          </a:prstGeom>
          <a:noFill/>
          <a:ln>
            <a:noFill/>
          </a:ln>
        </p:spPr>
      </p:pic>
      <p:pic>
        <p:nvPicPr>
          <p:cNvPr id="2" name="Picture 1">
            <a:extLst>
              <a:ext uri="{FF2B5EF4-FFF2-40B4-BE49-F238E27FC236}">
                <a16:creationId xmlns:a16="http://schemas.microsoft.com/office/drawing/2014/main" id="{463147E4-797E-407F-8134-85BC40A0E1F4}"/>
              </a:ext>
            </a:extLst>
          </p:cNvPr>
          <p:cNvPicPr>
            <a:picLocks noChangeAspect="1"/>
          </p:cNvPicPr>
          <p:nvPr/>
        </p:nvPicPr>
        <p:blipFill>
          <a:blip r:embed="rId6"/>
          <a:stretch>
            <a:fillRect/>
          </a:stretch>
        </p:blipFill>
        <p:spPr>
          <a:xfrm>
            <a:off x="761564" y="1266687"/>
            <a:ext cx="2505075" cy="628650"/>
          </a:xfrm>
          <a:prstGeom prst="rect">
            <a:avLst/>
          </a:prstGeom>
        </p:spPr>
      </p:pic>
    </p:spTree>
    <p:extLst>
      <p:ext uri="{BB962C8B-B14F-4D97-AF65-F5344CB8AC3E}">
        <p14:creationId xmlns:p14="http://schemas.microsoft.com/office/powerpoint/2010/main" val="880695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AEF4E-8AF4-4503-A92F-53614934BF1C}"/>
              </a:ext>
            </a:extLst>
          </p:cNvPr>
          <p:cNvSpPr>
            <a:spLocks noGrp="1"/>
          </p:cNvSpPr>
          <p:nvPr>
            <p:ph type="title"/>
          </p:nvPr>
        </p:nvSpPr>
        <p:spPr/>
        <p:txBody>
          <a:bodyPr/>
          <a:lstStyle/>
          <a:p>
            <a:r>
              <a:rPr lang="en-GB" dirty="0"/>
              <a:t>Breakfast Club</a:t>
            </a:r>
            <a:br>
              <a:rPr lang="en-GB" dirty="0"/>
            </a:br>
            <a:r>
              <a:rPr lang="en-GB" dirty="0"/>
              <a:t>8:00 – 8:30   £1.50 per child per day</a:t>
            </a:r>
          </a:p>
        </p:txBody>
      </p:sp>
      <p:sp>
        <p:nvSpPr>
          <p:cNvPr id="3" name="Content Placeholder 2">
            <a:extLst>
              <a:ext uri="{FF2B5EF4-FFF2-40B4-BE49-F238E27FC236}">
                <a16:creationId xmlns:a16="http://schemas.microsoft.com/office/drawing/2014/main" id="{123DFC10-58EA-4639-B3C6-E24017EEDE9B}"/>
              </a:ext>
            </a:extLst>
          </p:cNvPr>
          <p:cNvSpPr>
            <a:spLocks noGrp="1"/>
          </p:cNvSpPr>
          <p:nvPr>
            <p:ph idx="1"/>
          </p:nvPr>
        </p:nvSpPr>
        <p:spPr/>
        <p:txBody>
          <a:bodyPr>
            <a:normAutofit/>
          </a:bodyPr>
          <a:lstStyle/>
          <a:p>
            <a:r>
              <a:rPr lang="en-GB" dirty="0"/>
              <a:t>We offer our Breakfast club which open 8:00 everyday. Children are supervised onsite by our own staff and escorted to class at 8:30.</a:t>
            </a:r>
          </a:p>
          <a:p>
            <a:r>
              <a:rPr lang="en-GB" dirty="0"/>
              <a:t>This should be pre-booked and paid for through Schoolgateway.com under Clubs, however, you can turn up and pay on the morning.</a:t>
            </a:r>
          </a:p>
          <a:p>
            <a:r>
              <a:rPr lang="en-GB" dirty="0"/>
              <a:t>The food options are toast, cereal or crumpets. Strawberry jam, marmite or spread.</a:t>
            </a:r>
          </a:p>
          <a:p>
            <a:r>
              <a:rPr lang="en-GB" dirty="0"/>
              <a:t>The drink options are cold milk, apple or orange juice, orange or apple and blackcurrant squash or water.</a:t>
            </a:r>
          </a:p>
          <a:p>
            <a:r>
              <a:rPr lang="en-GB" dirty="0"/>
              <a:t> </a:t>
            </a:r>
          </a:p>
          <a:p>
            <a:r>
              <a:rPr lang="en-GB" dirty="0"/>
              <a:t>If you have any queries please contact the school office 0118 9375494.</a:t>
            </a:r>
          </a:p>
          <a:p>
            <a:endParaRPr lang="en-GB" dirty="0"/>
          </a:p>
        </p:txBody>
      </p:sp>
    </p:spTree>
    <p:extLst>
      <p:ext uri="{BB962C8B-B14F-4D97-AF65-F5344CB8AC3E}">
        <p14:creationId xmlns:p14="http://schemas.microsoft.com/office/powerpoint/2010/main" val="4248217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639E0-7BDF-4FCD-A002-26B40F61AE89}"/>
              </a:ext>
            </a:extLst>
          </p:cNvPr>
          <p:cNvSpPr>
            <a:spLocks noGrp="1"/>
          </p:cNvSpPr>
          <p:nvPr>
            <p:ph type="title"/>
          </p:nvPr>
        </p:nvSpPr>
        <p:spPr/>
        <p:txBody>
          <a:bodyPr/>
          <a:lstStyle/>
          <a:p>
            <a:r>
              <a:rPr lang="en-GB" dirty="0"/>
              <a:t>Twilight Club</a:t>
            </a:r>
            <a:br>
              <a:rPr lang="en-GB" dirty="0"/>
            </a:br>
            <a:r>
              <a:rPr lang="en-GB" dirty="0"/>
              <a:t>15:00 – 17:00 £5.00 per child per day</a:t>
            </a:r>
          </a:p>
        </p:txBody>
      </p:sp>
      <p:sp>
        <p:nvSpPr>
          <p:cNvPr id="3" name="Content Placeholder 2">
            <a:extLst>
              <a:ext uri="{FF2B5EF4-FFF2-40B4-BE49-F238E27FC236}">
                <a16:creationId xmlns:a16="http://schemas.microsoft.com/office/drawing/2014/main" id="{D96444DE-4F57-4937-B6AC-C82C7AE26F98}"/>
              </a:ext>
            </a:extLst>
          </p:cNvPr>
          <p:cNvSpPr>
            <a:spLocks noGrp="1"/>
          </p:cNvSpPr>
          <p:nvPr>
            <p:ph idx="1"/>
          </p:nvPr>
        </p:nvSpPr>
        <p:spPr/>
        <p:txBody>
          <a:bodyPr>
            <a:normAutofit/>
          </a:bodyPr>
          <a:lstStyle/>
          <a:p>
            <a:r>
              <a:rPr lang="en-GB" dirty="0"/>
              <a:t>We offer our Twilight club everyday. Children are supervised onsite by our own staff and have a varied timetable to keep them busy and engaged.</a:t>
            </a:r>
          </a:p>
          <a:p>
            <a:r>
              <a:rPr lang="en-GB" dirty="0"/>
              <a:t>This should be pre-booked and paid for through Schoolgateway.com under Clubs.  Booking will close 2pm that day. If you would like to book your child in after the booking window has closed please call the school office.</a:t>
            </a:r>
          </a:p>
          <a:p>
            <a:r>
              <a:rPr lang="en-GB" dirty="0"/>
              <a:t>They will be offered toast and squash during their session. </a:t>
            </a:r>
          </a:p>
          <a:p>
            <a:r>
              <a:rPr lang="en-GB" dirty="0"/>
              <a:t>Any late pickups is to be discouraged as a penalty charge will incur.</a:t>
            </a:r>
          </a:p>
          <a:p>
            <a:endParaRPr lang="en-GB" dirty="0"/>
          </a:p>
          <a:p>
            <a:r>
              <a:rPr lang="en-GB" dirty="0"/>
              <a:t>If you have any queries please contact the school office 0118 9375494.</a:t>
            </a:r>
          </a:p>
          <a:p>
            <a:endParaRPr lang="en-GB" dirty="0"/>
          </a:p>
        </p:txBody>
      </p:sp>
    </p:spTree>
    <p:extLst>
      <p:ext uri="{BB962C8B-B14F-4D97-AF65-F5344CB8AC3E}">
        <p14:creationId xmlns:p14="http://schemas.microsoft.com/office/powerpoint/2010/main" val="665439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57578-EAAC-4410-BA3C-86AB7849B2E0}"/>
              </a:ext>
            </a:extLst>
          </p:cNvPr>
          <p:cNvSpPr>
            <a:spLocks noGrp="1"/>
          </p:cNvSpPr>
          <p:nvPr>
            <p:ph type="title"/>
          </p:nvPr>
        </p:nvSpPr>
        <p:spPr/>
        <p:txBody>
          <a:bodyPr/>
          <a:lstStyle/>
          <a:p>
            <a:r>
              <a:rPr lang="en-GB" dirty="0"/>
              <a:t>Barley our school dog!</a:t>
            </a:r>
          </a:p>
        </p:txBody>
      </p:sp>
      <p:sp>
        <p:nvSpPr>
          <p:cNvPr id="3" name="Content Placeholder 2">
            <a:extLst>
              <a:ext uri="{FF2B5EF4-FFF2-40B4-BE49-F238E27FC236}">
                <a16:creationId xmlns:a16="http://schemas.microsoft.com/office/drawing/2014/main" id="{22F20ECC-ED76-4860-B9FA-A0635BA8A669}"/>
              </a:ext>
            </a:extLst>
          </p:cNvPr>
          <p:cNvSpPr>
            <a:spLocks noGrp="1"/>
          </p:cNvSpPr>
          <p:nvPr>
            <p:ph idx="1"/>
          </p:nvPr>
        </p:nvSpPr>
        <p:spPr/>
        <p:txBody>
          <a:bodyPr/>
          <a:lstStyle/>
          <a:p>
            <a:r>
              <a:rPr lang="en-US" dirty="0"/>
              <a:t>As of April 2021, we welcomed Barley, our school dog, into school for x 2 half days to work with our pupils.</a:t>
            </a:r>
          </a:p>
          <a:p>
            <a:r>
              <a:rPr lang="en-US" dirty="0"/>
              <a:t>Barley will be undergoing specific and on-going training with the Canine Assistance </a:t>
            </a:r>
            <a:r>
              <a:rPr lang="en-US" dirty="0" err="1"/>
              <a:t>Programme</a:t>
            </a:r>
            <a:r>
              <a:rPr lang="en-US" dirty="0"/>
              <a:t>, to ensure he is well-trained for being around children. We wish to reassure parents that we have undertaken a significant amount of research and believe the positive effects of such demonstrably outweigh any negatives. </a:t>
            </a:r>
          </a:p>
          <a:p>
            <a:r>
              <a:rPr lang="en-US" dirty="0"/>
              <a:t>We hope you will join us in welcoming Barley to our school and embrace all he has to offer to our community. </a:t>
            </a:r>
            <a:endParaRPr lang="en-GB" dirty="0"/>
          </a:p>
        </p:txBody>
      </p:sp>
      <p:pic>
        <p:nvPicPr>
          <p:cNvPr id="4" name="Picture 3" descr="cid:4B447A98-092D-4DB6-9537-C10442B16E6A">
            <a:extLst>
              <a:ext uri="{FF2B5EF4-FFF2-40B4-BE49-F238E27FC236}">
                <a16:creationId xmlns:a16="http://schemas.microsoft.com/office/drawing/2014/main" id="{070533FB-367E-406A-BC5D-628CC86627B8}"/>
              </a:ext>
            </a:extLst>
          </p:cNvPr>
          <p:cNvPicPr/>
          <p:nvPr/>
        </p:nvPicPr>
        <p:blipFill rotWithShape="1">
          <a:blip r:embed="rId2" r:link="rId3">
            <a:extLst>
              <a:ext uri="{28A0092B-C50C-407E-A947-70E740481C1C}">
                <a14:useLocalDpi xmlns:a14="http://schemas.microsoft.com/office/drawing/2010/main" val="0"/>
              </a:ext>
            </a:extLst>
          </a:blip>
          <a:srcRect l="22786" t="22152" r="1675" b="2631"/>
          <a:stretch>
            <a:fillRect/>
          </a:stretch>
        </p:blipFill>
        <p:spPr bwMode="auto">
          <a:xfrm rot="5400000" flipV="1">
            <a:off x="6777286" y="431182"/>
            <a:ext cx="1869761" cy="158905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80167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66A79-127F-49A8-89C0-863E3C993798}"/>
              </a:ext>
            </a:extLst>
          </p:cNvPr>
          <p:cNvSpPr>
            <a:spLocks noGrp="1"/>
          </p:cNvSpPr>
          <p:nvPr>
            <p:ph type="title"/>
          </p:nvPr>
        </p:nvSpPr>
        <p:spPr/>
        <p:txBody>
          <a:bodyPr/>
          <a:lstStyle/>
          <a:p>
            <a:r>
              <a:rPr lang="en-GB" dirty="0"/>
              <a:t>Tapestry – Your child’s Learning Journal</a:t>
            </a:r>
          </a:p>
        </p:txBody>
      </p:sp>
      <p:sp>
        <p:nvSpPr>
          <p:cNvPr id="3" name="Content Placeholder 2">
            <a:extLst>
              <a:ext uri="{FF2B5EF4-FFF2-40B4-BE49-F238E27FC236}">
                <a16:creationId xmlns:a16="http://schemas.microsoft.com/office/drawing/2014/main" id="{067C5247-0C79-4358-BF64-548236A29982}"/>
              </a:ext>
            </a:extLst>
          </p:cNvPr>
          <p:cNvSpPr>
            <a:spLocks noGrp="1"/>
          </p:cNvSpPr>
          <p:nvPr>
            <p:ph idx="1"/>
          </p:nvPr>
        </p:nvSpPr>
        <p:spPr/>
        <p:txBody>
          <a:bodyPr/>
          <a:lstStyle/>
          <a:p>
            <a:r>
              <a:rPr lang="en-GB" dirty="0"/>
              <a:t>Many of you will already using the system called Tapestry where your child’s keyworker can post pictures and comments on work and activities your child does during the day.</a:t>
            </a:r>
          </a:p>
          <a:p>
            <a:r>
              <a:rPr lang="en-GB" dirty="0"/>
              <a:t>Those that already have access to Tapestry through our nursery will continue to use that login.</a:t>
            </a:r>
          </a:p>
          <a:p>
            <a:r>
              <a:rPr lang="en-GB" dirty="0"/>
              <a:t>For our new starters, an email with a link to log in through will be generated once your child starts with us, please keep an eye on your emails and check your junk folder.</a:t>
            </a:r>
          </a:p>
          <a:p>
            <a:r>
              <a:rPr lang="en-GB" dirty="0"/>
              <a:t>Enjoy watching your child engage, create and achieve!</a:t>
            </a:r>
          </a:p>
          <a:p>
            <a:endParaRPr lang="en-GB" dirty="0"/>
          </a:p>
        </p:txBody>
      </p:sp>
      <p:sp>
        <p:nvSpPr>
          <p:cNvPr id="4" name="AutoShape 2" descr="https://tapestry.info/wp-content/uploads/sites/2/2019/01/logo-horizontal-b.svg">
            <a:extLst>
              <a:ext uri="{FF2B5EF4-FFF2-40B4-BE49-F238E27FC236}">
                <a16:creationId xmlns:a16="http://schemas.microsoft.com/office/drawing/2014/main" id="{32C9D2A1-5A5F-419A-8FE9-934CE07C912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https://tapestry.info/wp-content/uploads/sites/2/2019/01/logo-horizontal-b.svg">
            <a:extLst>
              <a:ext uri="{FF2B5EF4-FFF2-40B4-BE49-F238E27FC236}">
                <a16:creationId xmlns:a16="http://schemas.microsoft.com/office/drawing/2014/main" id="{6A1E5564-3BDB-4653-8DD1-F724ED7F1E00}"/>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F287B4B3-2B19-4F0E-82F0-F62DA22060D6}"/>
              </a:ext>
            </a:extLst>
          </p:cNvPr>
          <p:cNvPicPr>
            <a:picLocks noChangeAspect="1"/>
          </p:cNvPicPr>
          <p:nvPr/>
        </p:nvPicPr>
        <p:blipFill>
          <a:blip r:embed="rId2"/>
          <a:stretch>
            <a:fillRect/>
          </a:stretch>
        </p:blipFill>
        <p:spPr>
          <a:xfrm>
            <a:off x="803448" y="1233557"/>
            <a:ext cx="4229100" cy="733425"/>
          </a:xfrm>
          <a:prstGeom prst="rect">
            <a:avLst/>
          </a:prstGeom>
        </p:spPr>
      </p:pic>
    </p:spTree>
    <p:extLst>
      <p:ext uri="{BB962C8B-B14F-4D97-AF65-F5344CB8AC3E}">
        <p14:creationId xmlns:p14="http://schemas.microsoft.com/office/powerpoint/2010/main" val="350181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22ECA-40FB-451E-90B7-AFFCFDA1F06C}"/>
              </a:ext>
            </a:extLst>
          </p:cNvPr>
          <p:cNvSpPr>
            <a:spLocks noGrp="1"/>
          </p:cNvSpPr>
          <p:nvPr>
            <p:ph type="title"/>
          </p:nvPr>
        </p:nvSpPr>
        <p:spPr/>
        <p:txBody>
          <a:bodyPr/>
          <a:lstStyle/>
          <a:p>
            <a:r>
              <a:rPr lang="en-GB" dirty="0"/>
              <a:t>Useful contacts</a:t>
            </a:r>
          </a:p>
        </p:txBody>
      </p:sp>
      <p:sp>
        <p:nvSpPr>
          <p:cNvPr id="3" name="Content Placeholder 2">
            <a:extLst>
              <a:ext uri="{FF2B5EF4-FFF2-40B4-BE49-F238E27FC236}">
                <a16:creationId xmlns:a16="http://schemas.microsoft.com/office/drawing/2014/main" id="{DC26E6D1-2FDA-4DBA-B683-03318B65120B}"/>
              </a:ext>
            </a:extLst>
          </p:cNvPr>
          <p:cNvSpPr>
            <a:spLocks noGrp="1"/>
          </p:cNvSpPr>
          <p:nvPr>
            <p:ph idx="1"/>
          </p:nvPr>
        </p:nvSpPr>
        <p:spPr/>
        <p:txBody>
          <a:bodyPr/>
          <a:lstStyle/>
          <a:p>
            <a:r>
              <a:rPr lang="en-GB" dirty="0"/>
              <a:t>School website 	-	manorprimary.net</a:t>
            </a:r>
          </a:p>
          <a:p>
            <a:r>
              <a:rPr lang="en-GB" dirty="0"/>
              <a:t>School office 		-	0118 9375494</a:t>
            </a:r>
          </a:p>
          <a:p>
            <a:r>
              <a:rPr lang="en-GB" dirty="0"/>
              <a:t>School address	-	110 </a:t>
            </a:r>
            <a:r>
              <a:rPr lang="en-GB" dirty="0" err="1"/>
              <a:t>Ashampstead</a:t>
            </a:r>
            <a:r>
              <a:rPr lang="en-GB" dirty="0"/>
              <a:t> Road, Reading, RG30 3LH</a:t>
            </a:r>
          </a:p>
        </p:txBody>
      </p:sp>
    </p:spTree>
    <p:extLst>
      <p:ext uri="{BB962C8B-B14F-4D97-AF65-F5344CB8AC3E}">
        <p14:creationId xmlns:p14="http://schemas.microsoft.com/office/powerpoint/2010/main" val="1743429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90F0D-5CAB-4CBE-BABA-98F9F3BBD737}"/>
              </a:ext>
            </a:extLst>
          </p:cNvPr>
          <p:cNvSpPr>
            <a:spLocks noGrp="1"/>
          </p:cNvSpPr>
          <p:nvPr>
            <p:ph type="title"/>
          </p:nvPr>
        </p:nvSpPr>
        <p:spPr>
          <a:xfrm>
            <a:off x="677334" y="609599"/>
            <a:ext cx="8596668" cy="4015409"/>
          </a:xfrm>
        </p:spPr>
        <p:txBody>
          <a:bodyPr>
            <a:normAutofit/>
          </a:bodyPr>
          <a:lstStyle/>
          <a:p>
            <a:pPr algn="ctr"/>
            <a:br>
              <a:rPr lang="en-GB" sz="5400" dirty="0"/>
            </a:br>
            <a:r>
              <a:rPr lang="en-GB" sz="5400" dirty="0"/>
              <a:t>We look forward to welcoming you all in September 2022</a:t>
            </a:r>
            <a:br>
              <a:rPr lang="en-GB" dirty="0"/>
            </a:br>
            <a:endParaRPr lang="en-GB" dirty="0"/>
          </a:p>
        </p:txBody>
      </p:sp>
      <p:sp>
        <p:nvSpPr>
          <p:cNvPr id="3" name="Content Placeholder 2">
            <a:extLst>
              <a:ext uri="{FF2B5EF4-FFF2-40B4-BE49-F238E27FC236}">
                <a16:creationId xmlns:a16="http://schemas.microsoft.com/office/drawing/2014/main" id="{C84CA419-CAC5-42E6-998C-D7AF996CE529}"/>
              </a:ext>
            </a:extLst>
          </p:cNvPr>
          <p:cNvSpPr>
            <a:spLocks noGrp="1"/>
          </p:cNvSpPr>
          <p:nvPr>
            <p:ph idx="1"/>
          </p:nvPr>
        </p:nvSpPr>
        <p:spPr>
          <a:xfrm>
            <a:off x="677334" y="5062330"/>
            <a:ext cx="8596668" cy="979032"/>
          </a:xfrm>
        </p:spPr>
        <p:txBody>
          <a:bodyPr/>
          <a:lstStyle/>
          <a:p>
            <a:pPr marL="0" indent="0">
              <a:buNone/>
            </a:pPr>
            <a:endParaRPr lang="en-GB" dirty="0"/>
          </a:p>
        </p:txBody>
      </p:sp>
    </p:spTree>
    <p:extLst>
      <p:ext uri="{BB962C8B-B14F-4D97-AF65-F5344CB8AC3E}">
        <p14:creationId xmlns:p14="http://schemas.microsoft.com/office/powerpoint/2010/main" val="4176331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213</TotalTime>
  <Words>1192</Words>
  <Application>Microsoft Office PowerPoint</Application>
  <PresentationFormat>Widescreen</PresentationFormat>
  <Paragraphs>65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Trebuchet MS</vt:lpstr>
      <vt:lpstr>Wingdings 3</vt:lpstr>
      <vt:lpstr>Facet</vt:lpstr>
      <vt:lpstr>Manor Primary School</vt:lpstr>
      <vt:lpstr>Attendance</vt:lpstr>
      <vt:lpstr>Parentpay.com </vt:lpstr>
      <vt:lpstr>Parentpay.com</vt:lpstr>
      <vt:lpstr>Schoolgateway.com</vt:lpstr>
      <vt:lpstr>Uniform </vt:lpstr>
      <vt:lpstr>Breakfast Club 8:00 – 8:30   £1.50 per child per day</vt:lpstr>
      <vt:lpstr>Twilight Club 15:00 – 17:00 £5.00 per child per day</vt:lpstr>
      <vt:lpstr>Barley our school dog!</vt:lpstr>
      <vt:lpstr>Tapestry – Your child’s Learning Journal</vt:lpstr>
      <vt:lpstr>Useful contacts</vt:lpstr>
      <vt:lpstr> We look forward to welcoming you all in September 2022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Manor Primary School</dc:title>
  <dc:creator>Andrea Allwood</dc:creator>
  <cp:lastModifiedBy>Andrea Allwood</cp:lastModifiedBy>
  <cp:revision>51</cp:revision>
  <dcterms:created xsi:type="dcterms:W3CDTF">2022-04-25T20:41:35Z</dcterms:created>
  <dcterms:modified xsi:type="dcterms:W3CDTF">2022-06-17T09:44:59Z</dcterms:modified>
</cp:coreProperties>
</file>